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72" r:id="rId6"/>
    <p:sldId id="259" r:id="rId7"/>
    <p:sldId id="266" r:id="rId8"/>
    <p:sldId id="260" r:id="rId9"/>
    <p:sldId id="261" r:id="rId10"/>
    <p:sldId id="268" r:id="rId11"/>
    <p:sldId id="267" r:id="rId12"/>
    <p:sldId id="262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8A20A9-A65A-4581-A962-FC288628ED76}">
          <p14:sldIdLst>
            <p14:sldId id="256"/>
            <p14:sldId id="257"/>
          </p14:sldIdLst>
        </p14:section>
        <p14:section name="Motor Design" id="{4EED5D89-F4B1-4486-86F8-8BCE09C779EE}">
          <p14:sldIdLst>
            <p14:sldId id="258"/>
            <p14:sldId id="269"/>
            <p14:sldId id="272"/>
          </p14:sldIdLst>
        </p14:section>
        <p14:section name="Nozzle Design" id="{08ACA365-0001-425F-B833-3DD46804E241}">
          <p14:sldIdLst>
            <p14:sldId id="259"/>
            <p14:sldId id="266"/>
            <p14:sldId id="260"/>
            <p14:sldId id="261"/>
            <p14:sldId id="268"/>
            <p14:sldId id="267"/>
            <p14:sldId id="262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4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2101"/>
            <a:ext cx="12191999" cy="8102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2008164"/>
            <a:ext cx="12192001" cy="2864777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61" y="3959225"/>
            <a:ext cx="876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3" y="4088086"/>
            <a:ext cx="2222759" cy="5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0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6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6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9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0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4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3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5662612"/>
            <a:ext cx="8763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2" y="5791473"/>
            <a:ext cx="2222759" cy="5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1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24743"/>
            <a:ext cx="9144000" cy="95815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Propulsion PDR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82897"/>
            <a:ext cx="9144000" cy="101183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Project Manager: Cameron Flannery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Deputy Project Manager: Bill Lieu</a:t>
            </a:r>
          </a:p>
        </p:txBody>
      </p:sp>
    </p:spTree>
    <p:extLst>
      <p:ext uri="{BB962C8B-B14F-4D97-AF65-F5344CB8AC3E}">
        <p14:creationId xmlns:p14="http://schemas.microsoft.com/office/powerpoint/2010/main" val="11543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46" y="0"/>
            <a:ext cx="10515600" cy="540397"/>
          </a:xfrm>
        </p:spPr>
        <p:txBody>
          <a:bodyPr>
            <a:normAutofit fontScale="90000"/>
          </a:bodyPr>
          <a:lstStyle/>
          <a:p>
            <a:r>
              <a:rPr lang="en-US" dirty="0"/>
              <a:t>Nozzle Design – Fluid Analysis</a:t>
            </a:r>
          </a:p>
        </p:txBody>
      </p:sp>
      <p:pic>
        <p:nvPicPr>
          <p:cNvPr id="4" name="Velocity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038" y="669256"/>
            <a:ext cx="10933307" cy="582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5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/>
          <a:lstStyle/>
          <a:p>
            <a:r>
              <a:rPr lang="en-US" dirty="0"/>
              <a:t>Design for Manufacturability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486"/>
            <a:ext cx="6015361" cy="4474345"/>
          </a:xfrm>
        </p:spPr>
        <p:txBody>
          <a:bodyPr/>
          <a:lstStyle/>
          <a:p>
            <a:r>
              <a:rPr lang="en-US" dirty="0"/>
              <a:t>6061 Series Aluminum</a:t>
            </a:r>
          </a:p>
          <a:p>
            <a:r>
              <a:rPr lang="en-US" dirty="0"/>
              <a:t>Phenolic and graphite relatively simple to machine</a:t>
            </a:r>
          </a:p>
          <a:p>
            <a:r>
              <a:rPr lang="en-US" dirty="0"/>
              <a:t>Cone Nozzle:</a:t>
            </a:r>
          </a:p>
          <a:p>
            <a:pPr lvl="1"/>
            <a:r>
              <a:rPr lang="en-US" dirty="0"/>
              <a:t>Easy to machine with a lathe</a:t>
            </a:r>
          </a:p>
          <a:p>
            <a:pPr lvl="1"/>
            <a:r>
              <a:rPr lang="en-US" dirty="0"/>
              <a:t>No crazy contours</a:t>
            </a:r>
          </a:p>
          <a:p>
            <a:r>
              <a:rPr lang="en-US" dirty="0"/>
              <a:t>Drawings created with GD&amp;T for each part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02" y="1198486"/>
            <a:ext cx="35849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1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685"/>
          </a:xfrm>
        </p:spPr>
        <p:txBody>
          <a:bodyPr>
            <a:normAutofit fontScale="90000"/>
          </a:bodyPr>
          <a:lstStyle/>
          <a:p>
            <a:r>
              <a:rPr lang="en-US" dirty="0"/>
              <a:t>Risks &amp;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9810"/>
            <a:ext cx="10515600" cy="5147153"/>
          </a:xfrm>
        </p:spPr>
        <p:txBody>
          <a:bodyPr/>
          <a:lstStyle/>
          <a:p>
            <a:r>
              <a:rPr lang="en-US" dirty="0"/>
              <a:t>Over-expansion is not quantified</a:t>
            </a:r>
          </a:p>
          <a:p>
            <a:pPr lvl="1"/>
            <a:r>
              <a:rPr lang="en-US" b="1" dirty="0"/>
              <a:t>Solution:</a:t>
            </a:r>
            <a:r>
              <a:rPr lang="en-US" dirty="0"/>
              <a:t> is to perform a static fires at sea-level with different expansion ratios</a:t>
            </a:r>
          </a:p>
          <a:p>
            <a:r>
              <a:rPr lang="en-US" dirty="0"/>
              <a:t>Cavitation and Separation of Flow</a:t>
            </a:r>
          </a:p>
          <a:p>
            <a:r>
              <a:rPr lang="en-US" dirty="0"/>
              <a:t>Phenolic Thermal Barrier</a:t>
            </a:r>
          </a:p>
          <a:p>
            <a:pPr lvl="1"/>
            <a:r>
              <a:rPr lang="en-US" dirty="0"/>
              <a:t>Melting point below temp of chamber</a:t>
            </a:r>
          </a:p>
          <a:p>
            <a:pPr lvl="1"/>
            <a:r>
              <a:rPr lang="en-US" b="1" dirty="0"/>
              <a:t>Solution: </a:t>
            </a:r>
            <a:r>
              <a:rPr lang="en-US" dirty="0"/>
              <a:t>replace phenolic with carbon at nozzle entry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514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62144"/>
            <a:ext cx="12375472" cy="706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835787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3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241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534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Motor Overview</a:t>
            </a:r>
          </a:p>
          <a:p>
            <a:r>
              <a:rPr lang="en-US" dirty="0"/>
              <a:t>Nozzle Overview</a:t>
            </a:r>
          </a:p>
          <a:p>
            <a:pPr lvl="1"/>
            <a:r>
              <a:rPr lang="en-US" dirty="0"/>
              <a:t>Dimensions</a:t>
            </a:r>
          </a:p>
          <a:p>
            <a:pPr lvl="1"/>
            <a:r>
              <a:rPr lang="en-US" dirty="0"/>
              <a:t>Thermal</a:t>
            </a:r>
          </a:p>
          <a:p>
            <a:pPr lvl="1"/>
            <a:r>
              <a:rPr lang="en-US" dirty="0"/>
              <a:t>Fluid Flow</a:t>
            </a:r>
          </a:p>
          <a:p>
            <a:r>
              <a:rPr lang="en-US" dirty="0"/>
              <a:t>Avionics Integration</a:t>
            </a:r>
          </a:p>
          <a:p>
            <a:pPr lvl="1"/>
            <a:r>
              <a:rPr lang="en-US" dirty="0"/>
              <a:t>Chamber Pressure</a:t>
            </a:r>
          </a:p>
          <a:p>
            <a:pPr lvl="1"/>
            <a:r>
              <a:rPr lang="en-US" dirty="0"/>
              <a:t>Camera and Antenna Mount</a:t>
            </a:r>
          </a:p>
          <a:p>
            <a:r>
              <a:rPr lang="en-US" dirty="0"/>
              <a:t>Section Adapter</a:t>
            </a:r>
          </a:p>
          <a:p>
            <a:r>
              <a:rPr lang="en-US" dirty="0"/>
              <a:t>Risks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0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937" y="196171"/>
            <a:ext cx="10515600" cy="815405"/>
          </a:xfrm>
        </p:spPr>
        <p:txBody>
          <a:bodyPr>
            <a:normAutofit/>
          </a:bodyPr>
          <a:lstStyle/>
          <a:p>
            <a:r>
              <a:rPr lang="en-US" sz="4000" dirty="0"/>
              <a:t>Vehicle Overview (Major Components)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915"/>
            <a:ext cx="10515600" cy="1221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7386" y="317051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BATES grains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02515" y="3491075"/>
            <a:ext cx="16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Ablative Nozzle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0852" y="3491075"/>
            <a:ext cx="168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Adapter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937" y="3083092"/>
            <a:ext cx="115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Nosecone</a:t>
            </a:r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10912512" y="2626337"/>
            <a:ext cx="1" cy="864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09846" y="2626337"/>
            <a:ext cx="491543" cy="913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5400000">
            <a:off x="8197590" y="600882"/>
            <a:ext cx="376775" cy="442768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8" idx="0"/>
          </p:cNvCxnSpPr>
          <p:nvPr/>
        </p:nvCxnSpPr>
        <p:spPr>
          <a:xfrm flipV="1">
            <a:off x="1412582" y="2542116"/>
            <a:ext cx="753102" cy="540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72132" y="3911090"/>
            <a:ext cx="5666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Q-Class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APCP (Aluminum Fuel/Ammonium Perchlorate Oxidizer)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Ablatively</a:t>
            </a:r>
            <a:r>
              <a:rPr lang="en-US" dirty="0"/>
              <a:t> cooled nozzle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BATES grains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4937" y="3784959"/>
            <a:ext cx="4592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piece aluminum airframe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Aluminum section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¾ power series nosecone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Carbon fiber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Fins still under design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163341" y="129701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7’8”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2132" y="1364341"/>
            <a:ext cx="0" cy="7761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599822" y="1364341"/>
            <a:ext cx="7953" cy="7761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783053" y="1481943"/>
            <a:ext cx="17161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256420" y="1496033"/>
            <a:ext cx="18448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22354" y="1050649"/>
            <a:ext cx="0" cy="12215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145184" y="961862"/>
            <a:ext cx="1" cy="11809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36090" y="9903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17’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922354" y="1180530"/>
            <a:ext cx="48130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412896" y="1170531"/>
            <a:ext cx="4732288" cy="14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895407" y="2653467"/>
            <a:ext cx="200593" cy="517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735441" y="3221198"/>
            <a:ext cx="87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Avi</a:t>
            </a:r>
            <a:r>
              <a:rPr lang="en-US" dirty="0"/>
              <a:t>-bay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62480" y="3208049"/>
            <a:ext cx="181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Recovery System</a:t>
            </a:r>
          </a:p>
        </p:txBody>
      </p:sp>
      <p:cxnSp>
        <p:nvCxnSpPr>
          <p:cNvPr id="58" name="Straight Arrow Connector 57"/>
          <p:cNvCxnSpPr>
            <a:stCxn id="57" idx="0"/>
          </p:cNvCxnSpPr>
          <p:nvPr/>
        </p:nvCxnSpPr>
        <p:spPr>
          <a:xfrm flipV="1">
            <a:off x="3268915" y="2574017"/>
            <a:ext cx="1015109" cy="6340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79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7547"/>
          </a:xfrm>
        </p:spPr>
        <p:txBody>
          <a:bodyPr/>
          <a:lstStyle/>
          <a:p>
            <a:r>
              <a:rPr lang="en-US" dirty="0"/>
              <a:t>Motor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314547"/>
          </a:xfrm>
        </p:spPr>
        <p:txBody>
          <a:bodyPr/>
          <a:lstStyle/>
          <a:p>
            <a:r>
              <a:rPr lang="en-US" dirty="0"/>
              <a:t>Q-class motor</a:t>
            </a:r>
          </a:p>
          <a:p>
            <a:r>
              <a:rPr lang="en-US" dirty="0"/>
              <a:t>6 BATES Grains</a:t>
            </a:r>
          </a:p>
          <a:p>
            <a:r>
              <a:rPr lang="en-US" dirty="0"/>
              <a:t>APCP Propellant (Aluminum Fuel)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9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/>
          <a:lstStyle/>
          <a:p>
            <a:r>
              <a:rPr lang="en-US" dirty="0"/>
              <a:t>Thrust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0832"/>
            <a:ext cx="5349536" cy="5076131"/>
          </a:xfrm>
        </p:spPr>
        <p:txBody>
          <a:bodyPr/>
          <a:lstStyle/>
          <a:p>
            <a:r>
              <a:rPr lang="en-US" dirty="0"/>
              <a:t>Q-motor</a:t>
            </a:r>
          </a:p>
          <a:p>
            <a:pPr lvl="1"/>
            <a:r>
              <a:rPr lang="en-US" dirty="0"/>
              <a:t>Impulse range: 18,400-36,800</a:t>
            </a:r>
          </a:p>
          <a:p>
            <a:pPr lvl="1"/>
            <a:r>
              <a:rPr lang="en-US" dirty="0"/>
              <a:t>Intrepid motor: 27600 </a:t>
            </a:r>
          </a:p>
        </p:txBody>
      </p:sp>
    </p:spTree>
    <p:extLst>
      <p:ext uri="{BB962C8B-B14F-4D97-AF65-F5344CB8AC3E}">
        <p14:creationId xmlns:p14="http://schemas.microsoft.com/office/powerpoint/2010/main" val="17420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607"/>
          </a:xfrm>
        </p:spPr>
        <p:txBody>
          <a:bodyPr>
            <a:normAutofit fontScale="90000"/>
          </a:bodyPr>
          <a:lstStyle/>
          <a:p>
            <a:r>
              <a:rPr lang="en-US" dirty="0"/>
              <a:t>Nozzle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10" y="1201150"/>
            <a:ext cx="3584909" cy="4351338"/>
          </a:xfrm>
        </p:spPr>
      </p:pic>
      <p:cxnSp>
        <p:nvCxnSpPr>
          <p:cNvPr id="6" name="Straight Arrow Connector 5"/>
          <p:cNvCxnSpPr>
            <a:stCxn id="10" idx="3"/>
          </p:cNvCxnSpPr>
          <p:nvPr/>
        </p:nvCxnSpPr>
        <p:spPr>
          <a:xfrm>
            <a:off x="3551573" y="1753872"/>
            <a:ext cx="1454381" cy="10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45180" y="1430706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Phenolic</a:t>
            </a:r>
          </a:p>
          <a:p>
            <a:r>
              <a:rPr lang="en-US" dirty="0"/>
              <a:t>(2-pieces)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1333" y="3237662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Aluminum Retainer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88990" y="382879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Aluminum Carrier</a:t>
            </a:r>
          </a:p>
        </p:txBody>
      </p:sp>
      <p:cxnSp>
        <p:nvCxnSpPr>
          <p:cNvPr id="16" name="Straight Arrow Connector 15"/>
          <p:cNvCxnSpPr>
            <a:stCxn id="10" idx="2"/>
          </p:cNvCxnSpPr>
          <p:nvPr/>
        </p:nvCxnSpPr>
        <p:spPr>
          <a:xfrm>
            <a:off x="2998377" y="2077037"/>
            <a:ext cx="2440714" cy="1626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22137" y="2754439"/>
            <a:ext cx="1428196" cy="508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3"/>
          </p:cNvCxnSpPr>
          <p:nvPr/>
        </p:nvCxnSpPr>
        <p:spPr>
          <a:xfrm>
            <a:off x="3642382" y="4013461"/>
            <a:ext cx="15079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37106" y="4545457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Aluminum Skirt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06023" y="4730123"/>
            <a:ext cx="15079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991165" y="2526713"/>
            <a:ext cx="1756611" cy="49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77523" y="2077037"/>
            <a:ext cx="16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Graphite Throat</a:t>
            </a:r>
          </a:p>
        </p:txBody>
      </p:sp>
    </p:spTree>
    <p:extLst>
      <p:ext uri="{BB962C8B-B14F-4D97-AF65-F5344CB8AC3E}">
        <p14:creationId xmlns:p14="http://schemas.microsoft.com/office/powerpoint/2010/main" val="423535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22658" cy="1325563"/>
          </a:xfrm>
        </p:spPr>
        <p:txBody>
          <a:bodyPr/>
          <a:lstStyle/>
          <a:p>
            <a:r>
              <a:rPr lang="en-US" dirty="0"/>
              <a:t>Dimensioning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65" y="1690688"/>
            <a:ext cx="2603282" cy="3159846"/>
          </a:xfrm>
        </p:spPr>
      </p:pic>
      <p:sp>
        <p:nvSpPr>
          <p:cNvPr id="6" name="TextBox 5"/>
          <p:cNvSpPr txBox="1"/>
          <p:nvPr/>
        </p:nvSpPr>
        <p:spPr>
          <a:xfrm>
            <a:off x="780492" y="1690688"/>
            <a:ext cx="373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Calculating Optimal Expansion Ratio*: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3986074" cy="97872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403" y="1356352"/>
            <a:ext cx="2475" cy="8396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758038" y="1356352"/>
            <a:ext cx="0" cy="8396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77308" y="4636706"/>
            <a:ext cx="0" cy="6413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336565" y="4636706"/>
            <a:ext cx="0" cy="6413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50403" y="494435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6.75”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50403" y="130166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2.30”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577308" y="1486335"/>
            <a:ext cx="4867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811696" y="1486335"/>
            <a:ext cx="4331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60858" y="5798998"/>
            <a:ext cx="3808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*equation from </a:t>
            </a:r>
            <a:r>
              <a:rPr lang="en-US" sz="1600" i="1" dirty="0"/>
              <a:t>Rocket Propulsion Elements</a:t>
            </a:r>
          </a:p>
          <a:p>
            <a:r>
              <a:rPr lang="en-US" sz="1600" dirty="0"/>
              <a:t>** at sea-level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784866" y="5117877"/>
            <a:ext cx="4867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8577308" y="5129024"/>
            <a:ext cx="5730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26773" y="3085945"/>
            <a:ext cx="5717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Ideal**: 6.894 – </a:t>
            </a:r>
            <a:r>
              <a:rPr lang="en-US" sz="1600" dirty="0"/>
              <a:t>calculated with combustion products properties</a:t>
            </a:r>
            <a:endParaRPr lang="en-US" dirty="0"/>
          </a:p>
          <a:p>
            <a:r>
              <a:rPr lang="en-US" dirty="0"/>
              <a:t>Actual: 2.934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6773" y="3918375"/>
            <a:ext cx="5491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Under-expansion results from manufacturing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Exact impact on performance is difficult to calculate due to liquid combustion products (Al)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decrease of ~5%  expected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174"/>
          </a:xfrm>
        </p:spPr>
        <p:txBody>
          <a:bodyPr>
            <a:normAutofit fontScale="90000"/>
          </a:bodyPr>
          <a:lstStyle/>
          <a:p>
            <a:r>
              <a:rPr lang="en-US" dirty="0"/>
              <a:t>Nozzle Design – Stresses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07206" y="1455941"/>
                <a:ext cx="4746594" cy="34179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Material Properties:</a:t>
                </a:r>
              </a:p>
              <a:p>
                <a:r>
                  <a:rPr lang="en-US" sz="2000" b="1" dirty="0"/>
                  <a:t>Phenolic Liner:</a:t>
                </a:r>
                <a:br>
                  <a:rPr lang="en-US" sz="2000" dirty="0"/>
                </a:br>
                <a:r>
                  <a:rPr lang="en-US" sz="2000" dirty="0"/>
                  <a:t>Liner thickness; ¼”</a:t>
                </a:r>
              </a:p>
              <a:p>
                <a:r>
                  <a:rPr lang="en-US" sz="2000" b="1" dirty="0"/>
                  <a:t>Heat Transfer Through Phenolic Liner: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0.15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7206" y="1455941"/>
                <a:ext cx="4746594" cy="3417900"/>
              </a:xfrm>
              <a:blipFill>
                <a:blip r:embed="rId2"/>
                <a:stretch>
                  <a:fillRect l="-14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2" y="1021391"/>
            <a:ext cx="6174434" cy="3971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11518" y="3515557"/>
            <a:ext cx="4829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Nozzle Al reaches max(T) ~ 580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1” of Al material thickness at hottest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Yield Strength: 35,000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Hoop Stress: 2,437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F.S. &gt; 14</a:t>
            </a:r>
          </a:p>
        </p:txBody>
      </p:sp>
    </p:spTree>
    <p:extLst>
      <p:ext uri="{BB962C8B-B14F-4D97-AF65-F5344CB8AC3E}">
        <p14:creationId xmlns:p14="http://schemas.microsoft.com/office/powerpoint/2010/main" val="313059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Nozzle Design – Fluid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893"/>
            <a:ext cx="10515600" cy="34920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Aim:</a:t>
            </a:r>
          </a:p>
          <a:p>
            <a:r>
              <a:rPr lang="en-US" dirty="0"/>
              <a:t>Prevent cavitation</a:t>
            </a:r>
          </a:p>
          <a:p>
            <a:r>
              <a:rPr lang="en-US" dirty="0"/>
              <a:t>Prevent separation of flow</a:t>
            </a:r>
          </a:p>
          <a:p>
            <a:pPr marL="0" indent="0">
              <a:buNone/>
            </a:pPr>
            <a:r>
              <a:rPr lang="en-US" dirty="0"/>
              <a:t>Analysis:</a:t>
            </a:r>
          </a:p>
          <a:p>
            <a:r>
              <a:rPr lang="en-US" dirty="0"/>
              <a:t>CFD Analysis</a:t>
            </a:r>
          </a:p>
          <a:p>
            <a:pPr lvl="1"/>
            <a:r>
              <a:rPr lang="en-US" dirty="0"/>
              <a:t>Assumes gaseous combustion products</a:t>
            </a:r>
          </a:p>
          <a:p>
            <a:pPr lvl="1"/>
            <a:r>
              <a:rPr lang="en-US" dirty="0"/>
              <a:t>Results in approximately 10% error due to aluminum in propellant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10" y="778060"/>
            <a:ext cx="3194528" cy="20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17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ic_fire_template.potx" id="{9B42B61E-8CDB-4977-8EBC-D29FDD821157}" vid="{D370BF79-E7A5-433D-ACC3-B09804B8E31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2130</TotalTime>
  <Words>343</Words>
  <Application>Microsoft Office PowerPoint</Application>
  <PresentationFormat>Widescreen</PresentationFormat>
  <Paragraphs>93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Propulsion PDR</vt:lpstr>
      <vt:lpstr>Agenda</vt:lpstr>
      <vt:lpstr>Vehicle Overview (Major Components)</vt:lpstr>
      <vt:lpstr>Motor Overview</vt:lpstr>
      <vt:lpstr>Thrust</vt:lpstr>
      <vt:lpstr>Nozzle Overview</vt:lpstr>
      <vt:lpstr>Dimensioning</vt:lpstr>
      <vt:lpstr>Nozzle Design – Stresses</vt:lpstr>
      <vt:lpstr>Nozzle Design – Fluid Flow</vt:lpstr>
      <vt:lpstr>Nozzle Design – Fluid Analysis</vt:lpstr>
      <vt:lpstr>Design for Manufacturability</vt:lpstr>
      <vt:lpstr>Risks &amp; Issues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Solid Rocket Nozzle</dc:title>
  <dc:creator>Cameron Flannery</dc:creator>
  <cp:lastModifiedBy>Cameron Flannery</cp:lastModifiedBy>
  <cp:revision>65</cp:revision>
  <dcterms:created xsi:type="dcterms:W3CDTF">2016-10-28T06:53:31Z</dcterms:created>
  <dcterms:modified xsi:type="dcterms:W3CDTF">2016-11-08T06:49:09Z</dcterms:modified>
</cp:coreProperties>
</file>